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82" r:id="rId4"/>
    <p:sldId id="325" r:id="rId5"/>
    <p:sldId id="344" r:id="rId6"/>
    <p:sldId id="334" r:id="rId7"/>
    <p:sldId id="328" r:id="rId8"/>
    <p:sldId id="331" r:id="rId9"/>
    <p:sldId id="333" r:id="rId10"/>
    <p:sldId id="332" r:id="rId11"/>
    <p:sldId id="342" r:id="rId12"/>
    <p:sldId id="335" r:id="rId13"/>
    <p:sldId id="336" r:id="rId14"/>
    <p:sldId id="340" r:id="rId15"/>
    <p:sldId id="339" r:id="rId16"/>
    <p:sldId id="338" r:id="rId17"/>
    <p:sldId id="341" r:id="rId18"/>
    <p:sldId id="343" r:id="rId19"/>
    <p:sldId id="346" r:id="rId20"/>
    <p:sldId id="347" r:id="rId21"/>
    <p:sldId id="348" r:id="rId22"/>
    <p:sldId id="345" r:id="rId23"/>
    <p:sldId id="327" r:id="rId24"/>
    <p:sldId id="33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E58"/>
    <a:srgbClr val="49A6A6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08" y="11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7:46:23.306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1332 24575,'1'0'0,"-1"-1"0,1 1 0,0 0 0,0-1 0,-1 1 0,1 0 0,0-1 0,0 1 0,0 0 0,-1 0 0,1-1 0,0 1 0,0 0 0,0 0 0,0 0 0,0 0 0,-1 0 0,1 0 0,0 0 0,0 0 0,0 1 0,0-1 0,-1 0 0,1 0 0,0 1 0,0-1 0,0 0 0,-1 1 0,1-1 0,1 1 0,22 18 0,-19-15 0,47 44 0,-2 1 0,-2 3 0,-3 1 0,-3 2 0,47 80 0,-27-25 0,-18-28 0,98 133 0,-76-137 0,44 58 0,-109-134 0,1 0 0,-1-1 0,0 1 0,1 0 0,-1-1 0,1 1 0,-1-1 0,1 1 0,2 1 0,-3-3 0,-1 0 0,0 0 0,1 0 0,-1 0 0,0 0 0,1 1 0,-1-1 0,0 0 0,1 0 0,-1 0 0,0 0 0,1 0 0,-1 0 0,1 0 0,-1 0 0,0 0 0,1-1 0,-1 1 0,0 0 0,1 0 0,-1 0 0,0 0 0,1 0 0,-1 0 0,0-1 0,0 1 0,1 0 0,-1 0 0,0 0 0,1-1 0,-1 1 0,0 0 0,0 0 0,1-1 0,1-4 0,1-1 0,-1 1 0,0 0 0,-1-1 0,2-9 0,1 0 0,124-397 0,35 5 0,-127 319 0,120-275-853,144-384-2226,-282 688 2509,19-52-908,-30 94 1318,1 0-1,1 0 0,1 1 0,14-19 0,-9 16-73,-3 2-939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30T18:01:38.6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1120 24575,'1'-1'0,"-1"1"0,1 0 0,0-1 0,0 1 0,-1 0 0,1-1 0,0 1 0,0 0 0,0 0 0,-1 0 0,1-1 0,0 1 0,0 0 0,0 0 0,0 0 0,0 0 0,-1 0 0,1 0 0,0 0 0,0 0 0,0 1 0,0-1 0,-1 0 0,1 0 0,0 0 0,0 1 0,0-1 0,-1 0 0,1 1 0,1 0 0,22 14 0,-19-11 0,47 36 0,-2 2 0,-2 1 0,-3 1 0,-3 2 0,47 68 0,-27-21 0,-18-25 0,98 113 0,-76-116 0,44 50 0,-109-113 0,1-1 0,-1 1 0,0-1 0,1 0 0,-1 1 0,1-1 0,-1 0 0,1 0 0,2 2 0,-3-3 0,-1 0 0,0 0 0,1 1 0,-1-1 0,0 0 0,1 0 0,-1 0 0,0 0 0,1 0 0,-1 0 0,0 0 0,1 0 0,-1 0 0,1 0 0,-1 0 0,0 0 0,1 0 0,-1 0 0,0 0 0,1-1 0,-1 1 0,0 0 0,1 0 0,-1 0 0,0 0 0,0 0 0,1-1 0,-1 1 0,0 0 0,1 0 0,-1 0 0,0 0 0,0-1 0,1 1 0,1-5 0,1 1 0,-1-1 0,0 1 0,-1-1 0,2-7 0,1-1 0,124-333 0,35 3 0,-127 270 0,120-232-853,144-324-2226,-282 580 2509,19-44-908,-30 79 1318,1-1-1,1 1 0,1 1 0,14-17 0,-9 14-73,-3 2-939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민초단 뜻 - 민트초코는 언제부터 먹었을까?">
            <a:extLst>
              <a:ext uri="{FF2B5EF4-FFF2-40B4-BE49-F238E27FC236}">
                <a16:creationId xmlns:a16="http://schemas.microsoft.com/office/drawing/2014/main" id="{E81B9D98-0EF7-4E0F-A80B-1C2D67DFD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00" y="-8598"/>
            <a:ext cx="12241600" cy="689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24800" y="0"/>
            <a:ext cx="12241600" cy="689027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22492" y="2974310"/>
            <a:ext cx="3147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민초의 난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4911731" y="3801943"/>
            <a:ext cx="2326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실전기계학습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박민영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안형준</a:t>
            </a: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481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진행 과정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모델 선택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Model Selection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3FF9B-1C3F-4C5C-90A3-016D20CE3661}"/>
              </a:ext>
            </a:extLst>
          </p:cNvPr>
          <p:cNvSpPr txBox="1"/>
          <p:nvPr/>
        </p:nvSpPr>
        <p:spPr>
          <a:xfrm>
            <a:off x="611337" y="1874379"/>
            <a:ext cx="10868681" cy="275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5F5E58"/>
                </a:solidFill>
              </a:rPr>
              <a:t>이미지 생성 </a:t>
            </a:r>
            <a:r>
              <a:rPr lang="en-US" altLang="ko-KR" sz="2000" b="1" dirty="0">
                <a:solidFill>
                  <a:srgbClr val="5F5E58"/>
                </a:solidFill>
              </a:rPr>
              <a:t>- GAN</a:t>
            </a:r>
          </a:p>
          <a:p>
            <a:pPr>
              <a:lnSpc>
                <a:spcPct val="120000"/>
              </a:lnSpc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F5E58"/>
                </a:solidFill>
                <a:effectLst/>
                <a:uLnTx/>
                <a:uFillTx/>
                <a:latin typeface="Arial"/>
                <a:cs typeface="+mn-cs"/>
              </a:rPr>
              <a:t>   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E58"/>
                </a:solidFill>
                <a:effectLst/>
                <a:uLnTx/>
                <a:uFillTx/>
                <a:latin typeface="Arial"/>
                <a:cs typeface="+mn-cs"/>
              </a:rPr>
              <a:t>- pix2pix: </a:t>
            </a:r>
            <a:r>
              <a:rPr lang="en-US" altLang="ko-KR" sz="1600" dirty="0">
                <a:solidFill>
                  <a:srgbClr val="5F5E58"/>
                </a:solidFill>
                <a:latin typeface="Arial"/>
              </a:rPr>
              <a:t>paired</a:t>
            </a:r>
            <a:r>
              <a:rPr lang="ko-KR" altLang="en-US" sz="1600" dirty="0">
                <a:solidFill>
                  <a:srgbClr val="5F5E58"/>
                </a:solidFill>
                <a:latin typeface="Arial"/>
              </a:rPr>
              <a:t> </a:t>
            </a:r>
            <a:r>
              <a:rPr lang="en-US" altLang="ko-KR" sz="1600" dirty="0">
                <a:solidFill>
                  <a:srgbClr val="5F5E58"/>
                </a:solidFill>
                <a:latin typeface="Arial"/>
              </a:rPr>
              <a:t>data</a:t>
            </a:r>
            <a:r>
              <a:rPr lang="ko-KR" altLang="en-US" sz="1600" dirty="0">
                <a:solidFill>
                  <a:srgbClr val="5F5E58"/>
                </a:solidFill>
                <a:latin typeface="Arial"/>
              </a:rPr>
              <a:t> 필요</a:t>
            </a:r>
            <a:r>
              <a:rPr lang="en-US" altLang="ko-KR" sz="1600" dirty="0">
                <a:solidFill>
                  <a:srgbClr val="5F5E58"/>
                </a:solidFill>
                <a:latin typeface="Arial"/>
              </a:rPr>
              <a:t> </a:t>
            </a:r>
            <a:r>
              <a:rPr lang="ko-KR" altLang="en-US" sz="1600" dirty="0">
                <a:solidFill>
                  <a:srgbClr val="5F5E58"/>
                </a:solidFill>
                <a:latin typeface="Arial"/>
              </a:rPr>
              <a:t>→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E58"/>
                </a:solidFill>
                <a:effectLst/>
                <a:uLnTx/>
                <a:uFillTx/>
                <a:latin typeface="Arial"/>
                <a:cs typeface="+mn-cs"/>
              </a:rPr>
              <a:t>필요한 학습 데이터를 구하기 어려움</a:t>
            </a:r>
            <a:endParaRPr lang="en-US" altLang="ko-KR" dirty="0">
              <a:solidFill>
                <a:srgbClr val="5F5E58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5F5E58"/>
                </a:solidFill>
              </a:rPr>
              <a:t>     </a:t>
            </a:r>
            <a:r>
              <a:rPr lang="en-US" altLang="ko-KR" sz="1600" dirty="0">
                <a:solidFill>
                  <a:srgbClr val="5F5E58"/>
                </a:solidFill>
              </a:rPr>
              <a:t>- </a:t>
            </a:r>
            <a:r>
              <a:rPr lang="en-US" altLang="ko-KR" sz="1600" b="1" dirty="0" err="1">
                <a:solidFill>
                  <a:srgbClr val="5F5E58"/>
                </a:solidFill>
              </a:rPr>
              <a:t>CycleGAN</a:t>
            </a:r>
            <a:r>
              <a:rPr lang="en-US" altLang="ko-KR" sz="1600" dirty="0">
                <a:solidFill>
                  <a:srgbClr val="5F5E58"/>
                </a:solidFill>
              </a:rPr>
              <a:t>(horse2zebra): </a:t>
            </a:r>
            <a:r>
              <a:rPr lang="ko-KR" altLang="en-US" sz="1600" dirty="0">
                <a:solidFill>
                  <a:srgbClr val="5F5E58"/>
                </a:solidFill>
              </a:rPr>
              <a:t> 한 이미지의 특성을 </a:t>
            </a:r>
            <a:r>
              <a:rPr lang="ko-KR" altLang="en-US" sz="1600" dirty="0" err="1">
                <a:solidFill>
                  <a:srgbClr val="5F5E58"/>
                </a:solidFill>
              </a:rPr>
              <a:t>캡쳐하고</a:t>
            </a:r>
            <a:r>
              <a:rPr lang="en-US" altLang="ko-KR" sz="1600" dirty="0">
                <a:solidFill>
                  <a:srgbClr val="5F5E58"/>
                </a:solidFill>
              </a:rPr>
              <a:t>, </a:t>
            </a:r>
            <a:r>
              <a:rPr lang="ko-KR" altLang="en-US" sz="1600" dirty="0">
                <a:solidFill>
                  <a:srgbClr val="5F5E58"/>
                </a:solidFill>
              </a:rPr>
              <a:t>그 특징을 다른 이미지에 쉽게 입힐 수 있는 방식을 제안</a:t>
            </a:r>
            <a:endParaRPr lang="en-US" altLang="ko-KR" sz="1600" dirty="0">
              <a:solidFill>
                <a:srgbClr val="5F5E58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5F5E58"/>
                </a:solidFill>
              </a:rPr>
              <a:t>      - </a:t>
            </a:r>
            <a:r>
              <a:rPr lang="en-US" altLang="ko-KR" sz="1600" b="1" dirty="0">
                <a:solidFill>
                  <a:srgbClr val="5F5E58"/>
                </a:solidFill>
              </a:rPr>
              <a:t>U-GAT-IT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5F5E58"/>
                </a:solidFill>
              </a:rPr>
              <a:t>        : </a:t>
            </a:r>
            <a:r>
              <a:rPr lang="ko-KR" altLang="en-US" sz="1600" b="0" i="0" dirty="0">
                <a:solidFill>
                  <a:srgbClr val="5F5E58"/>
                </a:solidFill>
                <a:effectLst/>
                <a:latin typeface="AppleSDGothicNeo"/>
              </a:rPr>
              <a:t> </a:t>
            </a:r>
            <a:r>
              <a:rPr lang="en-US" altLang="ko-KR" sz="1600" b="0" i="0" dirty="0">
                <a:solidFill>
                  <a:srgbClr val="5F5E58"/>
                </a:solidFill>
                <a:effectLst/>
                <a:latin typeface="AppleSDGothicNeo"/>
              </a:rPr>
              <a:t>attention module</a:t>
            </a:r>
            <a:r>
              <a:rPr lang="ko-KR" altLang="en-US" sz="1600" b="0" i="0" dirty="0">
                <a:solidFill>
                  <a:srgbClr val="5F5E58"/>
                </a:solidFill>
                <a:effectLst/>
                <a:latin typeface="AppleSDGothicNeo"/>
              </a:rPr>
              <a:t>을 이용하여 </a:t>
            </a:r>
            <a:r>
              <a:rPr lang="en-US" altLang="ko-KR" sz="1600" b="0" i="0" dirty="0">
                <a:solidFill>
                  <a:srgbClr val="5F5E58"/>
                </a:solidFill>
                <a:effectLst/>
                <a:latin typeface="AppleSDGothicNeo"/>
              </a:rPr>
              <a:t>translation</a:t>
            </a:r>
            <a:r>
              <a:rPr lang="ko-KR" altLang="en-US" sz="1600" b="0" i="0" dirty="0">
                <a:solidFill>
                  <a:srgbClr val="5F5E58"/>
                </a:solidFill>
                <a:effectLst/>
                <a:latin typeface="AppleSDGothicNeo"/>
              </a:rPr>
              <a:t>이 더 중요한 영역에 초점을 맞추고 덜 중요한 영역에 대해서는 무시</a:t>
            </a:r>
            <a:r>
              <a:rPr lang="en-US" altLang="ko-KR" sz="1600" b="0" i="0" dirty="0">
                <a:solidFill>
                  <a:srgbClr val="5F5E58"/>
                </a:solidFill>
                <a:effectLst/>
                <a:latin typeface="AppleSDGothicNeo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rgbClr val="5F5E58"/>
                </a:solidFill>
                <a:latin typeface="AppleSDGothicNeo"/>
              </a:rPr>
              <a:t>            </a:t>
            </a:r>
            <a:r>
              <a:rPr lang="en-US" altLang="ko-KR" sz="1600" i="0" dirty="0">
                <a:solidFill>
                  <a:srgbClr val="5F5E58"/>
                </a:solidFill>
                <a:effectLst/>
                <a:latin typeface="AppleSDGothicNeo"/>
              </a:rPr>
              <a:t>Adaptive Layer- Instance Normalization (</a:t>
            </a:r>
            <a:r>
              <a:rPr lang="en-US" altLang="ko-KR" sz="1600" i="0" dirty="0" err="1">
                <a:solidFill>
                  <a:srgbClr val="5F5E58"/>
                </a:solidFill>
                <a:effectLst/>
                <a:latin typeface="AppleSDGothicNeo"/>
              </a:rPr>
              <a:t>AdaLIN</a:t>
            </a:r>
            <a:r>
              <a:rPr lang="en-US" altLang="ko-KR" sz="1600" i="0" dirty="0">
                <a:solidFill>
                  <a:srgbClr val="5F5E58"/>
                </a:solidFill>
                <a:effectLst/>
                <a:latin typeface="AppleSDGothicNeo"/>
              </a:rPr>
              <a:t>)</a:t>
            </a:r>
            <a:endParaRPr lang="en-US" altLang="ko-KR" sz="1600" dirty="0">
              <a:solidFill>
                <a:srgbClr val="5F5E58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dirty="0">
              <a:solidFill>
                <a:srgbClr val="5F5E58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b="1" dirty="0">
              <a:solidFill>
                <a:srgbClr val="5F5E58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E1C470F-B05D-401F-B088-1C263F811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91" y="4235920"/>
            <a:ext cx="5075583" cy="24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AD7C50-A72C-46C0-8758-358902CF4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364" y="4235920"/>
            <a:ext cx="6949613" cy="209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5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7481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진행 과정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모델 선택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Model Selection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3FF9B-1C3F-4C5C-90A3-016D20CE3661}"/>
              </a:ext>
            </a:extLst>
          </p:cNvPr>
          <p:cNvSpPr txBox="1"/>
          <p:nvPr/>
        </p:nvSpPr>
        <p:spPr>
          <a:xfrm>
            <a:off x="611337" y="1874379"/>
            <a:ext cx="3317383" cy="1166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 err="1">
                <a:solidFill>
                  <a:srgbClr val="5F5E58"/>
                </a:solidFill>
              </a:rPr>
              <a:t>CycleGAN</a:t>
            </a:r>
            <a:r>
              <a:rPr lang="en-US" altLang="ko-KR" sz="2000" b="1" dirty="0">
                <a:solidFill>
                  <a:srgbClr val="5F5E58"/>
                </a:solidFill>
              </a:rPr>
              <a:t> vs. U-GAT-IT</a:t>
            </a:r>
            <a:endParaRPr lang="en-US" altLang="ko-KR" dirty="0">
              <a:solidFill>
                <a:srgbClr val="5F5E58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000" b="1" dirty="0">
              <a:solidFill>
                <a:srgbClr val="5F5E58"/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b="1" dirty="0">
              <a:solidFill>
                <a:srgbClr val="5F5E58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5C955F-93AD-486F-A31C-6D84A2AB2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67" y="4004140"/>
            <a:ext cx="2170641" cy="21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F24F549-75D2-48C1-B70E-AE1F0C8F9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05" y="1844140"/>
            <a:ext cx="2178621" cy="21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1F27087-DAC8-4756-BDC7-DB47A977B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799" y="3981281"/>
            <a:ext cx="2163570" cy="2160000"/>
          </a:xfrm>
          <a:prstGeom prst="rect">
            <a:avLst/>
          </a:prstGeom>
        </p:spPr>
      </p:pic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951AA99C-9B04-4D38-A90B-56EA4B2D2B16}"/>
              </a:ext>
            </a:extLst>
          </p:cNvPr>
          <p:cNvSpPr/>
          <p:nvPr/>
        </p:nvSpPr>
        <p:spPr>
          <a:xfrm rot="5400000">
            <a:off x="7675459" y="2539565"/>
            <a:ext cx="972000" cy="1260000"/>
          </a:xfrm>
          <a:prstGeom prst="bentArrow">
            <a:avLst>
              <a:gd name="adj1" fmla="val 25000"/>
              <a:gd name="adj2" fmla="val 27182"/>
              <a:gd name="adj3" fmla="val 25000"/>
              <a:gd name="adj4" fmla="val 437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화살표: 굽음 20">
            <a:extLst>
              <a:ext uri="{FF2B5EF4-FFF2-40B4-BE49-F238E27FC236}">
                <a16:creationId xmlns:a16="http://schemas.microsoft.com/office/drawing/2014/main" id="{70A719F3-B599-40DB-83DC-8C4A28BE5137}"/>
              </a:ext>
            </a:extLst>
          </p:cNvPr>
          <p:cNvSpPr/>
          <p:nvPr/>
        </p:nvSpPr>
        <p:spPr>
          <a:xfrm rot="5400000" flipV="1">
            <a:off x="3162779" y="2539565"/>
            <a:ext cx="972000" cy="1260000"/>
          </a:xfrm>
          <a:prstGeom prst="bentArrow">
            <a:avLst>
              <a:gd name="adj1" fmla="val 25000"/>
              <a:gd name="adj2" fmla="val 27182"/>
              <a:gd name="adj3" fmla="val 25000"/>
              <a:gd name="adj4" fmla="val 437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C7BC30-449D-4794-98E6-8FC3472D2DEA}"/>
              </a:ext>
            </a:extLst>
          </p:cNvPr>
          <p:cNvSpPr txBox="1"/>
          <p:nvPr/>
        </p:nvSpPr>
        <p:spPr>
          <a:xfrm>
            <a:off x="2235618" y="628233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5F5E58"/>
                </a:solidFill>
              </a:rPr>
              <a:t>CycleGAN</a:t>
            </a:r>
            <a:endParaRPr lang="ko-KR" altLang="en-US" dirty="0">
              <a:solidFill>
                <a:srgbClr val="5F5E58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76B402-E35A-4A90-BB11-4008BFBC4E11}"/>
              </a:ext>
            </a:extLst>
          </p:cNvPr>
          <p:cNvSpPr txBox="1"/>
          <p:nvPr/>
        </p:nvSpPr>
        <p:spPr>
          <a:xfrm>
            <a:off x="8262857" y="6282331"/>
            <a:ext cx="11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5F5E58"/>
                </a:solidFill>
              </a:rPr>
              <a:t>U-GAT-IT</a:t>
            </a:r>
            <a:endParaRPr lang="ko-KR" altLang="en-US" dirty="0">
              <a:solidFill>
                <a:srgbClr val="5F5E58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11F2A8E-A7CC-4C78-A852-297C43845BCB}"/>
                  </a:ext>
                </a:extLst>
              </p14:cNvPr>
              <p14:cNvContentPartPr/>
              <p14:nvPr/>
            </p14:nvContentPartPr>
            <p14:xfrm>
              <a:off x="3109255" y="3670890"/>
              <a:ext cx="639051" cy="8593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11F2A8E-A7CC-4C78-A852-297C43845B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46250" y="3608250"/>
                <a:ext cx="764701" cy="9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71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7229" y="2775810"/>
            <a:ext cx="5177771" cy="653426"/>
            <a:chOff x="537229" y="2292974"/>
            <a:chExt cx="5177771" cy="653426"/>
          </a:xfrm>
        </p:grpSpPr>
        <p:sp>
          <p:nvSpPr>
            <p:cNvPr id="11" name="TextBox 10"/>
            <p:cNvSpPr txBox="1"/>
            <p:nvPr/>
          </p:nvSpPr>
          <p:spPr>
            <a:xfrm>
              <a:off x="537229" y="2292974"/>
              <a:ext cx="35092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3 </a:t>
              </a:r>
              <a:r>
                <a:rPr lang="ko-KR" altLang="en-US" sz="32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시행 착오 및 결과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44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73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시행착오 및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18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Trial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and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Error, Result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62E37-F642-49A3-A526-C5B0F82C9882}"/>
              </a:ext>
            </a:extLst>
          </p:cNvPr>
          <p:cNvSpPr txBox="1"/>
          <p:nvPr/>
        </p:nvSpPr>
        <p:spPr>
          <a:xfrm>
            <a:off x="646043" y="1933095"/>
            <a:ext cx="221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2000" dirty="0">
                <a:solidFill>
                  <a:srgbClr val="5F5E58"/>
                </a:solidFill>
              </a:rPr>
              <a:t>코드 상의 오타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45E1E5-7F8A-4CA9-85A8-9455FF65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84" y="2396817"/>
            <a:ext cx="7119523" cy="5506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00A942-9C5D-4FE8-ABC8-E0A5AE8B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15" y="3059457"/>
            <a:ext cx="1573074" cy="31461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4BDA319-E182-4437-AD1B-482388095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378" y="3059457"/>
            <a:ext cx="1551874" cy="3146149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D5FB7B5-93E3-4F01-8EEE-3B1C6DEDAFF7}"/>
              </a:ext>
            </a:extLst>
          </p:cNvPr>
          <p:cNvSpPr/>
          <p:nvPr/>
        </p:nvSpPr>
        <p:spPr>
          <a:xfrm>
            <a:off x="3387374" y="4262497"/>
            <a:ext cx="761819" cy="59321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원형: 비어 있음 25">
            <a:extLst>
              <a:ext uri="{FF2B5EF4-FFF2-40B4-BE49-F238E27FC236}">
                <a16:creationId xmlns:a16="http://schemas.microsoft.com/office/drawing/2014/main" id="{0A9EA8BC-966E-4C8B-85A0-0759DDA906C5}"/>
              </a:ext>
            </a:extLst>
          </p:cNvPr>
          <p:cNvSpPr/>
          <p:nvPr/>
        </p:nvSpPr>
        <p:spPr>
          <a:xfrm>
            <a:off x="3883438" y="2629390"/>
            <a:ext cx="531510" cy="430067"/>
          </a:xfrm>
          <a:prstGeom prst="donut">
            <a:avLst>
              <a:gd name="adj" fmla="val 167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68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73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시행착오 및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18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Trial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and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Error, Result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62E37-F642-49A3-A526-C5B0F82C9882}"/>
              </a:ext>
            </a:extLst>
          </p:cNvPr>
          <p:cNvSpPr txBox="1"/>
          <p:nvPr/>
        </p:nvSpPr>
        <p:spPr>
          <a:xfrm>
            <a:off x="646043" y="1933095"/>
            <a:ext cx="1508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F5E58"/>
                </a:solidFill>
              </a:rPr>
              <a:t>2) </a:t>
            </a:r>
            <a:r>
              <a:rPr lang="ko-KR" altLang="en-US" sz="2000" dirty="0" err="1">
                <a:solidFill>
                  <a:srgbClr val="5F5E58"/>
                </a:solidFill>
              </a:rPr>
              <a:t>오버피팅</a:t>
            </a:r>
            <a:endParaRPr lang="ko-KR" altLang="en-US" sz="2000" dirty="0">
              <a:solidFill>
                <a:srgbClr val="5F5E58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99F5AF-5015-4DB5-ACED-220BDA57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203" y="2597222"/>
            <a:ext cx="3620455" cy="360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313B42-632B-4615-BF53-30CD465A1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6"/>
          <a:stretch/>
        </p:blipFill>
        <p:spPr>
          <a:xfrm>
            <a:off x="4186580" y="2597222"/>
            <a:ext cx="3582772" cy="360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3EA191-45D1-42BC-8025-82B590EFC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4"/>
          <a:stretch/>
        </p:blipFill>
        <p:spPr>
          <a:xfrm>
            <a:off x="231957" y="2597222"/>
            <a:ext cx="3582772" cy="360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116742-404E-4281-A5D9-F47512CC1391}"/>
              </a:ext>
            </a:extLst>
          </p:cNvPr>
          <p:cNvSpPr txBox="1"/>
          <p:nvPr/>
        </p:nvSpPr>
        <p:spPr>
          <a:xfrm>
            <a:off x="1262270" y="630735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epoch 100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874DE5-E8D1-4E4F-8A0C-EED6E31BEF93}"/>
              </a:ext>
            </a:extLst>
          </p:cNvPr>
          <p:cNvSpPr txBox="1"/>
          <p:nvPr/>
        </p:nvSpPr>
        <p:spPr>
          <a:xfrm>
            <a:off x="5237743" y="630735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epoch 200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ACFA3A-8BEB-4030-BDBD-457674D7488E}"/>
              </a:ext>
            </a:extLst>
          </p:cNvPr>
          <p:cNvSpPr/>
          <p:nvPr/>
        </p:nvSpPr>
        <p:spPr>
          <a:xfrm>
            <a:off x="9730409" y="6492017"/>
            <a:ext cx="2315817" cy="29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904656-F47E-4C20-BEC6-6B242CB5D5A2}"/>
              </a:ext>
            </a:extLst>
          </p:cNvPr>
          <p:cNvSpPr txBox="1"/>
          <p:nvPr/>
        </p:nvSpPr>
        <p:spPr>
          <a:xfrm>
            <a:off x="9213216" y="630735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epoch 400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17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73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시행착오 및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18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Trial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and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Error, Result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62E37-F642-49A3-A526-C5B0F82C9882}"/>
              </a:ext>
            </a:extLst>
          </p:cNvPr>
          <p:cNvSpPr txBox="1"/>
          <p:nvPr/>
        </p:nvSpPr>
        <p:spPr>
          <a:xfrm>
            <a:off x="646043" y="1933095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F5E58"/>
                </a:solidFill>
              </a:rPr>
              <a:t>3) </a:t>
            </a:r>
            <a:r>
              <a:rPr lang="ko-KR" altLang="en-US" sz="2000" dirty="0">
                <a:solidFill>
                  <a:srgbClr val="5F5E58"/>
                </a:solidFill>
              </a:rPr>
              <a:t>학습 데이터의 불균형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050CB-43B5-44C6-80CC-C499DFAB7528}"/>
              </a:ext>
            </a:extLst>
          </p:cNvPr>
          <p:cNvSpPr txBox="1"/>
          <p:nvPr/>
        </p:nvSpPr>
        <p:spPr>
          <a:xfrm>
            <a:off x="1359299" y="2460338"/>
            <a:ext cx="180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5F5E58"/>
                </a:solidFill>
              </a:rPr>
              <a:t>trainA</a:t>
            </a:r>
            <a:r>
              <a:rPr lang="en-US" altLang="ko-KR" b="1" dirty="0">
                <a:solidFill>
                  <a:srgbClr val="5F5E58"/>
                </a:solidFill>
              </a:rPr>
              <a:t> : </a:t>
            </a:r>
            <a:r>
              <a:rPr lang="en-US" altLang="ko-KR" b="1" dirty="0" err="1">
                <a:solidFill>
                  <a:srgbClr val="5F5E58"/>
                </a:solidFill>
              </a:rPr>
              <a:t>trainB</a:t>
            </a:r>
            <a:endParaRPr lang="en-US" altLang="ko-KR" b="1" dirty="0">
              <a:solidFill>
                <a:srgbClr val="5F5E58"/>
              </a:solidFill>
            </a:endParaRPr>
          </a:p>
          <a:p>
            <a:pPr algn="ctr"/>
            <a:r>
              <a:rPr lang="en-US" altLang="ko-KR" b="1" dirty="0">
                <a:solidFill>
                  <a:srgbClr val="5F5E58"/>
                </a:solidFill>
              </a:rPr>
              <a:t> = 60 : 60</a:t>
            </a:r>
            <a:endParaRPr lang="ko-KR" altLang="en-US" b="1" dirty="0">
              <a:solidFill>
                <a:srgbClr val="5F5E58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1C6E9D-4D7A-43DD-A469-1C711AAF598C}"/>
              </a:ext>
            </a:extLst>
          </p:cNvPr>
          <p:cNvSpPr txBox="1"/>
          <p:nvPr/>
        </p:nvSpPr>
        <p:spPr>
          <a:xfrm>
            <a:off x="1387470" y="5413720"/>
            <a:ext cx="180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5F5E58"/>
                </a:solidFill>
              </a:rPr>
              <a:t>trainA</a:t>
            </a:r>
            <a:r>
              <a:rPr lang="en-US" altLang="ko-KR" b="1" dirty="0">
                <a:solidFill>
                  <a:srgbClr val="5F5E58"/>
                </a:solidFill>
              </a:rPr>
              <a:t> : </a:t>
            </a:r>
            <a:r>
              <a:rPr lang="en-US" altLang="ko-KR" b="1" dirty="0" err="1">
                <a:solidFill>
                  <a:srgbClr val="5F5E58"/>
                </a:solidFill>
              </a:rPr>
              <a:t>trainB</a:t>
            </a:r>
            <a:endParaRPr lang="en-US" altLang="ko-KR" b="1" dirty="0">
              <a:solidFill>
                <a:srgbClr val="5F5E58"/>
              </a:solidFill>
            </a:endParaRPr>
          </a:p>
          <a:p>
            <a:pPr algn="ctr"/>
            <a:r>
              <a:rPr lang="en-US" altLang="ko-KR" b="1" dirty="0">
                <a:solidFill>
                  <a:srgbClr val="5F5E58"/>
                </a:solidFill>
              </a:rPr>
              <a:t> = 110 : 60</a:t>
            </a:r>
            <a:endParaRPr lang="ko-KR" altLang="en-US" b="1" dirty="0">
              <a:solidFill>
                <a:srgbClr val="5F5E58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50A0887-8C11-4E77-A1B8-1072AB66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47" y="3254754"/>
            <a:ext cx="1811501" cy="180000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2C6DDB9-F76A-4D2B-B7B9-C19E5C032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591" y="2394509"/>
            <a:ext cx="1817476" cy="180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1B581AD-87EC-48EF-9365-0C8DD13B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107" y="2388621"/>
            <a:ext cx="1808431" cy="1800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EDAA786-BD78-47E4-9302-B936F1FA0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442" y="2388621"/>
            <a:ext cx="1810822" cy="180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5422FC6-0035-47C7-B783-96E216DE0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9634" y="2388621"/>
            <a:ext cx="1818519" cy="180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2B918D2-AB7A-47F9-8183-2900BF532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32" y="4683402"/>
            <a:ext cx="1806522" cy="180000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21D9969-1AB9-4B05-BFFF-C371703813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3437" y="4689509"/>
            <a:ext cx="1803607" cy="18000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2995490-C57C-4536-AC74-B393011688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819"/>
          <a:stretch/>
        </p:blipFill>
        <p:spPr>
          <a:xfrm>
            <a:off x="7818327" y="4683402"/>
            <a:ext cx="1776021" cy="180000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9571778-C35F-4CCB-9DCF-B90EECE1C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2154" y="4683402"/>
            <a:ext cx="18205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3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73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시행착오 및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18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Trial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and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Error, Result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62E37-F642-49A3-A526-C5B0F82C9882}"/>
              </a:ext>
            </a:extLst>
          </p:cNvPr>
          <p:cNvSpPr txBox="1"/>
          <p:nvPr/>
        </p:nvSpPr>
        <p:spPr>
          <a:xfrm>
            <a:off x="646043" y="1933095"/>
            <a:ext cx="2932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5F5E58"/>
                </a:solidFill>
              </a:rPr>
              <a:t>3) </a:t>
            </a:r>
            <a:r>
              <a:rPr lang="ko-KR" altLang="en-US" sz="2000" dirty="0">
                <a:solidFill>
                  <a:srgbClr val="5F5E58"/>
                </a:solidFill>
              </a:rPr>
              <a:t>학습 데이터의 불균형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BFAFFA-682F-434E-A810-8603883E5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92"/>
          <a:stretch/>
        </p:blipFill>
        <p:spPr>
          <a:xfrm>
            <a:off x="3440487" y="2388621"/>
            <a:ext cx="1819591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050CB-43B5-44C6-80CC-C499DFAB7528}"/>
              </a:ext>
            </a:extLst>
          </p:cNvPr>
          <p:cNvSpPr txBox="1"/>
          <p:nvPr/>
        </p:nvSpPr>
        <p:spPr>
          <a:xfrm>
            <a:off x="1359299" y="2460338"/>
            <a:ext cx="180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5F5E58"/>
                </a:solidFill>
              </a:rPr>
              <a:t>trainA</a:t>
            </a:r>
            <a:r>
              <a:rPr lang="en-US" altLang="ko-KR" b="1" dirty="0">
                <a:solidFill>
                  <a:srgbClr val="5F5E58"/>
                </a:solidFill>
              </a:rPr>
              <a:t> : </a:t>
            </a:r>
            <a:r>
              <a:rPr lang="en-US" altLang="ko-KR" b="1" dirty="0" err="1">
                <a:solidFill>
                  <a:srgbClr val="5F5E58"/>
                </a:solidFill>
              </a:rPr>
              <a:t>trainB</a:t>
            </a:r>
            <a:endParaRPr lang="en-US" altLang="ko-KR" b="1" dirty="0">
              <a:solidFill>
                <a:srgbClr val="5F5E58"/>
              </a:solidFill>
            </a:endParaRPr>
          </a:p>
          <a:p>
            <a:pPr algn="ctr"/>
            <a:r>
              <a:rPr lang="en-US" altLang="ko-KR" b="1" dirty="0">
                <a:solidFill>
                  <a:srgbClr val="5F5E58"/>
                </a:solidFill>
              </a:rPr>
              <a:t> = 60 : 60</a:t>
            </a:r>
            <a:endParaRPr lang="ko-KR" altLang="en-US" b="1" dirty="0">
              <a:solidFill>
                <a:srgbClr val="5F5E58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6179ED-9FD4-4937-9D58-D5FE16254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" t="49790" r="-221" b="1476"/>
          <a:stretch/>
        </p:blipFill>
        <p:spPr>
          <a:xfrm>
            <a:off x="5613677" y="2373997"/>
            <a:ext cx="1841574" cy="18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B523462-A4FC-413A-889F-E86BAD6E9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61"/>
          <a:stretch/>
        </p:blipFill>
        <p:spPr>
          <a:xfrm>
            <a:off x="1236835" y="3273997"/>
            <a:ext cx="1849002" cy="180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BC9AE6-4726-4815-A3B0-A466B277F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331" y="2388621"/>
            <a:ext cx="1805013" cy="180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A3DC6B4-C47D-4378-A72B-C5D6E5FD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2424" y="2373997"/>
            <a:ext cx="1803564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E1C6E9D-4D7A-43DD-A469-1C711AAF598C}"/>
              </a:ext>
            </a:extLst>
          </p:cNvPr>
          <p:cNvSpPr txBox="1"/>
          <p:nvPr/>
        </p:nvSpPr>
        <p:spPr>
          <a:xfrm>
            <a:off x="1387470" y="5413720"/>
            <a:ext cx="180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5F5E58"/>
                </a:solidFill>
              </a:rPr>
              <a:t>trainA</a:t>
            </a:r>
            <a:r>
              <a:rPr lang="en-US" altLang="ko-KR" b="1" dirty="0">
                <a:solidFill>
                  <a:srgbClr val="5F5E58"/>
                </a:solidFill>
              </a:rPr>
              <a:t> : </a:t>
            </a:r>
            <a:r>
              <a:rPr lang="en-US" altLang="ko-KR" b="1" dirty="0" err="1">
                <a:solidFill>
                  <a:srgbClr val="5F5E58"/>
                </a:solidFill>
              </a:rPr>
              <a:t>trainB</a:t>
            </a:r>
            <a:endParaRPr lang="en-US" altLang="ko-KR" b="1" dirty="0">
              <a:solidFill>
                <a:srgbClr val="5F5E58"/>
              </a:solidFill>
            </a:endParaRPr>
          </a:p>
          <a:p>
            <a:pPr algn="ctr"/>
            <a:r>
              <a:rPr lang="en-US" altLang="ko-KR" b="1" dirty="0">
                <a:solidFill>
                  <a:srgbClr val="5F5E58"/>
                </a:solidFill>
              </a:rPr>
              <a:t> = 110 : 60</a:t>
            </a:r>
            <a:endParaRPr lang="ko-KR" altLang="en-US" b="1" dirty="0">
              <a:solidFill>
                <a:srgbClr val="5F5E58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9B450F3-DFA3-43A5-8DBE-E8A90ACE0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984" y="4683402"/>
            <a:ext cx="1800000" cy="180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1BB4E84-C736-4976-AF4A-FEB4E7FBA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677" y="4683402"/>
            <a:ext cx="1814257" cy="180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8B1D9C5-C08C-4F6A-88CC-D21CFFF14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129"/>
          <a:stretch/>
        </p:blipFill>
        <p:spPr>
          <a:xfrm>
            <a:off x="7766331" y="4683402"/>
            <a:ext cx="1806482" cy="180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E9B2401-67C9-4708-B1E0-24E72F536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2424" y="4683402"/>
            <a:ext cx="181889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5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738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시행착오 및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918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Trial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and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Error, Result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12" name="그림 11" descr="음식, 실내, 그릇, 파스타이(가) 표시된 사진&#10;&#10;자동 생성된 설명">
            <a:extLst>
              <a:ext uri="{FF2B5EF4-FFF2-40B4-BE49-F238E27FC236}">
                <a16:creationId xmlns:a16="http://schemas.microsoft.com/office/drawing/2014/main" id="{AAE016B2-260E-435C-A2C7-8C18751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179" y="2352889"/>
            <a:ext cx="2196628" cy="4334114"/>
          </a:xfrm>
          <a:prstGeom prst="rect">
            <a:avLst/>
          </a:prstGeom>
        </p:spPr>
      </p:pic>
      <p:pic>
        <p:nvPicPr>
          <p:cNvPr id="5" name="그림 4" descr="음식, 스파게티와미트볼, 그릇, 파스타이(가) 표시된 사진&#10;&#10;자동 생성된 설명">
            <a:extLst>
              <a:ext uri="{FF2B5EF4-FFF2-40B4-BE49-F238E27FC236}">
                <a16:creationId xmlns:a16="http://schemas.microsoft.com/office/drawing/2014/main" id="{5761D6DA-24B5-4626-B052-1798AB47F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779" y="2352889"/>
            <a:ext cx="2196628" cy="44274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DAE622-AF60-4D19-AB1A-6BEBBA70EF54}"/>
              </a:ext>
            </a:extLst>
          </p:cNvPr>
          <p:cNvSpPr txBox="1"/>
          <p:nvPr/>
        </p:nvSpPr>
        <p:spPr>
          <a:xfrm>
            <a:off x="2915463" y="1734989"/>
            <a:ext cx="2389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trainA</a:t>
            </a:r>
            <a:r>
              <a:rPr lang="en-US" altLang="ko-KR" dirty="0"/>
              <a:t> : </a:t>
            </a:r>
            <a:r>
              <a:rPr lang="en-US" altLang="ko-KR" dirty="0" err="1"/>
              <a:t>trainB</a:t>
            </a:r>
            <a:endParaRPr lang="en-US" altLang="ko-KR" dirty="0"/>
          </a:p>
          <a:p>
            <a:pPr algn="ctr"/>
            <a:r>
              <a:rPr lang="en-US" altLang="ko-KR" dirty="0"/>
              <a:t> = 60 : 60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64DB2D-D84A-40F4-BA65-4DD36BE11DCD}"/>
              </a:ext>
            </a:extLst>
          </p:cNvPr>
          <p:cNvSpPr txBox="1"/>
          <p:nvPr/>
        </p:nvSpPr>
        <p:spPr>
          <a:xfrm>
            <a:off x="6697971" y="1672429"/>
            <a:ext cx="236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trainA</a:t>
            </a:r>
            <a:r>
              <a:rPr lang="en-US" altLang="ko-KR" dirty="0"/>
              <a:t> : </a:t>
            </a:r>
            <a:r>
              <a:rPr lang="en-US" altLang="ko-KR" dirty="0" err="1"/>
              <a:t>trainB</a:t>
            </a:r>
            <a:endParaRPr lang="en-US" altLang="ko-KR" dirty="0"/>
          </a:p>
          <a:p>
            <a:pPr algn="ctr"/>
            <a:r>
              <a:rPr lang="en-US" altLang="ko-KR" dirty="0"/>
              <a:t> = 110 : 60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93A2098-1257-499D-A761-927CB9BAF194}"/>
                  </a:ext>
                </a:extLst>
              </p14:cNvPr>
              <p14:cNvContentPartPr/>
              <p14:nvPr/>
            </p14:nvContentPartPr>
            <p14:xfrm>
              <a:off x="2781264" y="1630683"/>
              <a:ext cx="639051" cy="722206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93A2098-1257-499D-A761-927CB9BAF1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8259" y="1568039"/>
                <a:ext cx="764701" cy="8478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837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7229" y="2775810"/>
            <a:ext cx="5177771" cy="653426"/>
            <a:chOff x="537229" y="2292974"/>
            <a:chExt cx="5177771" cy="653426"/>
          </a:xfrm>
        </p:grpSpPr>
        <p:sp>
          <p:nvSpPr>
            <p:cNvPr id="11" name="TextBox 10"/>
            <p:cNvSpPr txBox="1"/>
            <p:nvPr/>
          </p:nvSpPr>
          <p:spPr>
            <a:xfrm>
              <a:off x="537229" y="2292974"/>
              <a:ext cx="21467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4 </a:t>
              </a:r>
              <a:r>
                <a:rPr lang="ko-KR" altLang="en-US" sz="32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성능 평가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6111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성능 평가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Evaluation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237153-0281-4F76-AA5E-58088C28B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72" y="2290694"/>
            <a:ext cx="2981649" cy="19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335EB8-F927-4E61-BAA5-AA863A36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2" y="4835695"/>
            <a:ext cx="2938618" cy="19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05F9FA-A7A8-4A85-946A-735F2E2EB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71" y="4878000"/>
            <a:ext cx="2888669" cy="198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FCA93F2-009E-4D91-A805-D83D342BDB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" r="2842"/>
          <a:stretch/>
        </p:blipFill>
        <p:spPr>
          <a:xfrm>
            <a:off x="3251971" y="2268150"/>
            <a:ext cx="2935254" cy="198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94D5DCE-3CB2-4389-9F29-334E0CF14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014" y="2246997"/>
            <a:ext cx="2861150" cy="198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5729BD7-8195-4C56-BADA-FAEEDE14FE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41" y="4835695"/>
            <a:ext cx="2827001" cy="198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D19E3E2-AB3E-4E9F-ADAC-D424FFF905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63" y="2246997"/>
            <a:ext cx="2876500" cy="198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DF63F77-07FF-475F-B158-637E69D2F9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042" y="4803329"/>
            <a:ext cx="2837999" cy="198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5E4C49D-300B-4D69-96B8-F8744AC734A8}"/>
              </a:ext>
            </a:extLst>
          </p:cNvPr>
          <p:cNvSpPr txBox="1"/>
          <p:nvPr/>
        </p:nvSpPr>
        <p:spPr>
          <a:xfrm>
            <a:off x="209872" y="1804888"/>
            <a:ext cx="307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5F5E58"/>
                </a:solidFill>
              </a:rPr>
              <a:t>trainA</a:t>
            </a:r>
            <a:r>
              <a:rPr lang="en-US" altLang="ko-KR" dirty="0">
                <a:solidFill>
                  <a:srgbClr val="5F5E58"/>
                </a:solidFill>
              </a:rPr>
              <a:t> : </a:t>
            </a:r>
            <a:r>
              <a:rPr lang="en-US" altLang="ko-KR" dirty="0" err="1">
                <a:solidFill>
                  <a:srgbClr val="5F5E58"/>
                </a:solidFill>
              </a:rPr>
              <a:t>trainB</a:t>
            </a:r>
            <a:r>
              <a:rPr lang="en-US" altLang="ko-KR" dirty="0">
                <a:solidFill>
                  <a:srgbClr val="5F5E58"/>
                </a:solidFill>
              </a:rPr>
              <a:t> = 60 : 60</a:t>
            </a:r>
            <a:endParaRPr lang="ko-KR" altLang="en-US" dirty="0">
              <a:solidFill>
                <a:srgbClr val="5F5E58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7CC422-54F9-4F22-80FD-81C748B800C4}"/>
              </a:ext>
            </a:extLst>
          </p:cNvPr>
          <p:cNvSpPr txBox="1"/>
          <p:nvPr/>
        </p:nvSpPr>
        <p:spPr>
          <a:xfrm>
            <a:off x="69338" y="4385769"/>
            <a:ext cx="307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5F5E58"/>
                </a:solidFill>
              </a:rPr>
              <a:t>trainA</a:t>
            </a:r>
            <a:r>
              <a:rPr lang="en-US" altLang="ko-KR" dirty="0">
                <a:solidFill>
                  <a:srgbClr val="5F5E58"/>
                </a:solidFill>
              </a:rPr>
              <a:t> : </a:t>
            </a:r>
            <a:r>
              <a:rPr lang="en-US" altLang="ko-KR" dirty="0" err="1">
                <a:solidFill>
                  <a:srgbClr val="5F5E58"/>
                </a:solidFill>
              </a:rPr>
              <a:t>trainB</a:t>
            </a:r>
            <a:r>
              <a:rPr lang="en-US" altLang="ko-KR" dirty="0">
                <a:solidFill>
                  <a:srgbClr val="5F5E58"/>
                </a:solidFill>
              </a:rPr>
              <a:t> = 110 : 60</a:t>
            </a:r>
            <a:endParaRPr lang="ko-KR" altLang="en-US" dirty="0">
              <a:solidFill>
                <a:srgbClr val="5F5E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94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민초단 뜻 - 민트초코는 언제부터 먹었을까?">
            <a:extLst>
              <a:ext uri="{FF2B5EF4-FFF2-40B4-BE49-F238E27FC236}">
                <a16:creationId xmlns:a16="http://schemas.microsoft.com/office/drawing/2014/main" id="{4F44091B-4533-4EC7-8754-CE8AC7A7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" y="-7171"/>
            <a:ext cx="12237082" cy="688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0" y="265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269787" y="22575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3640" y="225476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11296" y="2592812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주제 선정 동기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역할 분담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DDCAD6E-A9ED-46E3-9BD2-9108D571483D}"/>
              </a:ext>
            </a:extLst>
          </p:cNvPr>
          <p:cNvSpPr/>
          <p:nvPr/>
        </p:nvSpPr>
        <p:spPr>
          <a:xfrm>
            <a:off x="1219200" y="346004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E90340-0C5D-4214-8921-25E0ED7561C7}"/>
              </a:ext>
            </a:extLst>
          </p:cNvPr>
          <p:cNvSpPr txBox="1"/>
          <p:nvPr/>
        </p:nvSpPr>
        <p:spPr>
          <a:xfrm>
            <a:off x="1269787" y="34697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24903F-C06B-4CC8-9819-1DE666AE9A69}"/>
              </a:ext>
            </a:extLst>
          </p:cNvPr>
          <p:cNvSpPr txBox="1"/>
          <p:nvPr/>
        </p:nvSpPr>
        <p:spPr>
          <a:xfrm>
            <a:off x="1743640" y="346698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</a:rPr>
              <a:t>진행 과정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12802F-AFF1-4C21-AE36-773C0DDA2B00}"/>
              </a:ext>
            </a:extLst>
          </p:cNvPr>
          <p:cNvSpPr txBox="1"/>
          <p:nvPr/>
        </p:nvSpPr>
        <p:spPr>
          <a:xfrm>
            <a:off x="1911296" y="3805032"/>
            <a:ext cx="3541394" cy="901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데이터 수집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모델 선택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학습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DB0504E-89DA-45C1-93B5-390A1712510D}"/>
              </a:ext>
            </a:extLst>
          </p:cNvPr>
          <p:cNvSpPr/>
          <p:nvPr/>
        </p:nvSpPr>
        <p:spPr>
          <a:xfrm>
            <a:off x="1219200" y="476650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AD82EC-82FF-4D0B-9D81-C026E726ABE4}"/>
              </a:ext>
            </a:extLst>
          </p:cNvPr>
          <p:cNvSpPr txBox="1"/>
          <p:nvPr/>
        </p:nvSpPr>
        <p:spPr>
          <a:xfrm>
            <a:off x="1269787" y="477617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BCCB3E-E991-456C-86F7-1B4989AB3479}"/>
              </a:ext>
            </a:extLst>
          </p:cNvPr>
          <p:cNvSpPr txBox="1"/>
          <p:nvPr/>
        </p:nvSpPr>
        <p:spPr>
          <a:xfrm>
            <a:off x="1743640" y="4773436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</a:rPr>
              <a:t>시행착오 및 결과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540AD63-6AEC-4C26-96F5-93C5AAC213EE}"/>
              </a:ext>
            </a:extLst>
          </p:cNvPr>
          <p:cNvSpPr/>
          <p:nvPr/>
        </p:nvSpPr>
        <p:spPr>
          <a:xfrm>
            <a:off x="4912024" y="2292261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630B07-7922-4A94-BDFF-4A54C3A59CD4}"/>
              </a:ext>
            </a:extLst>
          </p:cNvPr>
          <p:cNvSpPr txBox="1"/>
          <p:nvPr/>
        </p:nvSpPr>
        <p:spPr>
          <a:xfrm>
            <a:off x="4962611" y="23019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A4F5DE6-02CE-4CDD-B143-527C1E034B36}"/>
              </a:ext>
            </a:extLst>
          </p:cNvPr>
          <p:cNvSpPr txBox="1"/>
          <p:nvPr/>
        </p:nvSpPr>
        <p:spPr>
          <a:xfrm>
            <a:off x="5436464" y="229919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</a:rPr>
              <a:t>성능 평가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4A5EDA-BBFA-43F8-A90E-95CD431E646D}"/>
              </a:ext>
            </a:extLst>
          </p:cNvPr>
          <p:cNvSpPr/>
          <p:nvPr/>
        </p:nvSpPr>
        <p:spPr>
          <a:xfrm>
            <a:off x="4912024" y="3419326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3150D5-F4CC-41CB-A43C-735ACC91FD8F}"/>
              </a:ext>
            </a:extLst>
          </p:cNvPr>
          <p:cNvSpPr txBox="1"/>
          <p:nvPr/>
        </p:nvSpPr>
        <p:spPr>
          <a:xfrm>
            <a:off x="4962611" y="34290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400B12-65F1-4EE9-9B2F-8E3BF1BE28FA}"/>
              </a:ext>
            </a:extLst>
          </p:cNvPr>
          <p:cNvSpPr txBox="1"/>
          <p:nvPr/>
        </p:nvSpPr>
        <p:spPr>
          <a:xfrm>
            <a:off x="5436464" y="3426258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</a:rPr>
              <a:t>한계 및 의의</a:t>
            </a: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성능 평가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Evaluation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07994C-7B97-4E8A-B6F1-5A75961037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2"/>
          <a:stretch/>
        </p:blipFill>
        <p:spPr>
          <a:xfrm>
            <a:off x="248788" y="2283371"/>
            <a:ext cx="3311958" cy="1638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7B2C22-3920-4B64-8FBC-C901297937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0"/>
          <a:stretch/>
        </p:blipFill>
        <p:spPr>
          <a:xfrm>
            <a:off x="296216" y="4260223"/>
            <a:ext cx="3311958" cy="166583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9775A6-5AC1-4634-A374-CD04F7083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873" y="2283371"/>
            <a:ext cx="3219550" cy="15908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6FB9F1-51BF-4ADC-A378-3110E0DBA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873" y="4260224"/>
            <a:ext cx="3315606" cy="1638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AD31D01-F3CB-4A3E-A0FB-71262FCA6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21" y="2262067"/>
            <a:ext cx="3219550" cy="15760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3D545C3-06E2-4E08-A760-91CE2FBB0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3321" y="4258080"/>
            <a:ext cx="3315606" cy="16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741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성능 평가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Evaluation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61C497-9CCA-4C42-BA72-F21D9315D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9" y="2150838"/>
            <a:ext cx="3514875" cy="1718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EE034E-F333-4DC8-89B2-EC04C5FE4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9" y="4240081"/>
            <a:ext cx="3550124" cy="17704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A0DDA6-E735-4376-A123-E947AD825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3" y="2153114"/>
            <a:ext cx="3514875" cy="176431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C2E055-A7AF-48AE-8489-428DCA97E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442" y="4242357"/>
            <a:ext cx="3537836" cy="17643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57D597A-F35F-4A18-9958-12092F44E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378" y="2150838"/>
            <a:ext cx="3575347" cy="17665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C118959-9A40-4B31-989C-CF04F75E8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378" y="4242356"/>
            <a:ext cx="3537836" cy="176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81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7229" y="2775810"/>
            <a:ext cx="5177771" cy="653426"/>
            <a:chOff x="537229" y="2292974"/>
            <a:chExt cx="5177771" cy="653426"/>
          </a:xfrm>
        </p:grpSpPr>
        <p:sp>
          <p:nvSpPr>
            <p:cNvPr id="11" name="TextBox 10"/>
            <p:cNvSpPr txBox="1"/>
            <p:nvPr/>
          </p:nvSpPr>
          <p:spPr>
            <a:xfrm>
              <a:off x="537229" y="2292974"/>
              <a:ext cx="26324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5 </a:t>
              </a:r>
              <a:r>
                <a:rPr lang="ko-KR" altLang="en-US" sz="32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의의 및 한계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7291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의의 및 한계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65B9B-5DB4-4894-B9A1-FC88B124AE2E}"/>
              </a:ext>
            </a:extLst>
          </p:cNvPr>
          <p:cNvSpPr txBox="1"/>
          <p:nvPr/>
        </p:nvSpPr>
        <p:spPr>
          <a:xfrm>
            <a:off x="920033" y="2110117"/>
            <a:ext cx="8501045" cy="2118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F5E58"/>
                </a:solidFill>
              </a:rPr>
              <a:t>일반 음식이 </a:t>
            </a:r>
            <a:r>
              <a:rPr lang="ko-KR" altLang="en-US" dirty="0" err="1">
                <a:solidFill>
                  <a:srgbClr val="5F5E58"/>
                </a:solidFill>
              </a:rPr>
              <a:t>민트초코화</a:t>
            </a:r>
            <a:r>
              <a:rPr lang="ko-KR" altLang="en-US" dirty="0">
                <a:solidFill>
                  <a:srgbClr val="5F5E58"/>
                </a:solidFill>
              </a:rPr>
              <a:t> 되었을 때 어떤 모습일지 알 수 있음</a:t>
            </a:r>
            <a:endParaRPr lang="en-US" altLang="ko-KR" dirty="0">
              <a:solidFill>
                <a:srgbClr val="5F5E58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F5E58"/>
                </a:solidFill>
              </a:rPr>
              <a:t>프로젝트를 통해 이미지 변환을 실제로 구현해볼 수 있었음</a:t>
            </a:r>
            <a:endParaRPr lang="en-US" altLang="ko-KR" dirty="0">
              <a:solidFill>
                <a:srgbClr val="5F5E58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5F5E58"/>
                </a:solidFill>
              </a:rPr>
              <a:t>trainB</a:t>
            </a:r>
            <a:r>
              <a:rPr lang="ko-KR" altLang="en-US" dirty="0">
                <a:solidFill>
                  <a:srgbClr val="5F5E58"/>
                </a:solidFill>
              </a:rPr>
              <a:t>의 데이터</a:t>
            </a:r>
            <a:r>
              <a:rPr lang="en-US" altLang="ko-KR" dirty="0">
                <a:solidFill>
                  <a:srgbClr val="5F5E58"/>
                </a:solidFill>
              </a:rPr>
              <a:t>(</a:t>
            </a:r>
            <a:r>
              <a:rPr lang="ko-KR" altLang="en-US" dirty="0" err="1">
                <a:solidFill>
                  <a:srgbClr val="5F5E58"/>
                </a:solidFill>
              </a:rPr>
              <a:t>민트초코</a:t>
            </a:r>
            <a:r>
              <a:rPr lang="ko-KR" altLang="en-US" dirty="0">
                <a:solidFill>
                  <a:srgbClr val="5F5E58"/>
                </a:solidFill>
              </a:rPr>
              <a:t> 음식 사진</a:t>
            </a:r>
            <a:r>
              <a:rPr lang="en-US" altLang="ko-KR" dirty="0">
                <a:solidFill>
                  <a:srgbClr val="5F5E58"/>
                </a:solidFill>
              </a:rPr>
              <a:t>)</a:t>
            </a:r>
            <a:r>
              <a:rPr lang="ko-KR" altLang="en-US" dirty="0">
                <a:solidFill>
                  <a:srgbClr val="5F5E58"/>
                </a:solidFill>
              </a:rPr>
              <a:t>가 부족하여</a:t>
            </a:r>
            <a:r>
              <a:rPr lang="en-US" altLang="ko-KR" dirty="0">
                <a:solidFill>
                  <a:srgbClr val="5F5E58"/>
                </a:solidFill>
              </a:rPr>
              <a:t>, </a:t>
            </a:r>
            <a:r>
              <a:rPr lang="ko-KR" altLang="en-US" dirty="0">
                <a:solidFill>
                  <a:srgbClr val="5F5E58"/>
                </a:solidFill>
              </a:rPr>
              <a:t>학습 데이터의 양이 제한적임</a:t>
            </a:r>
            <a:endParaRPr lang="en-US" altLang="ko-KR" dirty="0">
              <a:solidFill>
                <a:srgbClr val="5F5E58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F5E58"/>
                </a:solidFill>
              </a:rPr>
              <a:t>test data</a:t>
            </a:r>
            <a:r>
              <a:rPr lang="ko-KR" altLang="en-US" dirty="0">
                <a:solidFill>
                  <a:srgbClr val="5F5E58"/>
                </a:solidFill>
              </a:rPr>
              <a:t>에 따라서는 </a:t>
            </a:r>
            <a:r>
              <a:rPr lang="en-US" altLang="ko-KR" dirty="0">
                <a:solidFill>
                  <a:srgbClr val="5F5E58"/>
                </a:solidFill>
              </a:rPr>
              <a:t>overfitting</a:t>
            </a:r>
            <a:r>
              <a:rPr lang="ko-KR" altLang="en-US" dirty="0">
                <a:solidFill>
                  <a:srgbClr val="5F5E58"/>
                </a:solidFill>
              </a:rPr>
              <a:t>으로 인한 픽셀 깨짐이 나타남</a:t>
            </a:r>
            <a:endParaRPr lang="en-US" altLang="ko-KR" dirty="0">
              <a:solidFill>
                <a:srgbClr val="5F5E58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5F5E58"/>
                </a:solidFill>
              </a:rPr>
              <a:t>User Study</a:t>
            </a:r>
            <a:r>
              <a:rPr lang="ko-KR" altLang="en-US" dirty="0">
                <a:solidFill>
                  <a:srgbClr val="5F5E58"/>
                </a:solidFill>
              </a:rPr>
              <a:t>를 제외하고 수치적으로 신뢰할 만한 성능 평가 방법이 없었음</a:t>
            </a:r>
          </a:p>
        </p:txBody>
      </p:sp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7229" y="2775810"/>
            <a:ext cx="5177771" cy="653426"/>
            <a:chOff x="537229" y="2292974"/>
            <a:chExt cx="5177771" cy="653426"/>
          </a:xfrm>
        </p:grpSpPr>
        <p:sp>
          <p:nvSpPr>
            <p:cNvPr id="11" name="TextBox 10"/>
            <p:cNvSpPr txBox="1"/>
            <p:nvPr/>
          </p:nvSpPr>
          <p:spPr>
            <a:xfrm>
              <a:off x="537229" y="2292974"/>
              <a:ext cx="292900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1 </a:t>
              </a:r>
              <a:r>
                <a:rPr lang="ko-KR" altLang="en-US" sz="32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프로젝트 소개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2" name="Picture 20" descr="서울우유가 신제품&amp;nbsp;‘서울우유 민트초코라떼’를 출시했다. [사진=서울우유]">
            <a:extLst>
              <a:ext uri="{FF2B5EF4-FFF2-40B4-BE49-F238E27FC236}">
                <a16:creationId xmlns:a16="http://schemas.microsoft.com/office/drawing/2014/main" id="{546B6C6E-C382-400C-8C9F-10AB578B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61" y="3872523"/>
            <a:ext cx="2010963" cy="229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소개</a:t>
            </a:r>
          </a:p>
        </p:txBody>
      </p:sp>
      <p:pic>
        <p:nvPicPr>
          <p:cNvPr id="8" name="그래픽 7" descr="이미지 단색으로 채워진">
            <a:extLst>
              <a:ext uri="{FF2B5EF4-FFF2-40B4-BE49-F238E27FC236}">
                <a16:creationId xmlns:a16="http://schemas.microsoft.com/office/drawing/2014/main" id="{B812EA34-75D6-46E0-848E-7B21D0853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3529" y="1790689"/>
            <a:ext cx="1099931" cy="1099931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9BA889B-582D-4818-84DA-FE45F961D8A4}"/>
              </a:ext>
            </a:extLst>
          </p:cNvPr>
          <p:cNvSpPr/>
          <p:nvPr/>
        </p:nvSpPr>
        <p:spPr>
          <a:xfrm>
            <a:off x="5885842" y="2044044"/>
            <a:ext cx="761819" cy="59321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이미지 단색으로 채워진">
            <a:extLst>
              <a:ext uri="{FF2B5EF4-FFF2-40B4-BE49-F238E27FC236}">
                <a16:creationId xmlns:a16="http://schemas.microsoft.com/office/drawing/2014/main" id="{65D2A67D-D108-4F6D-9D7E-6964D43B9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5786" y="1773089"/>
            <a:ext cx="1099931" cy="1099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5B298E-FD1C-4097-B37F-13B2F96E4C04}"/>
              </a:ext>
            </a:extLst>
          </p:cNvPr>
          <p:cNvSpPr txBox="1"/>
          <p:nvPr/>
        </p:nvSpPr>
        <p:spPr>
          <a:xfrm>
            <a:off x="734412" y="2150590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5F5E58"/>
                </a:solidFill>
              </a:rPr>
              <a:t>공통 관심 분야</a:t>
            </a:r>
            <a:r>
              <a:rPr lang="en-US" altLang="ko-KR" sz="2000" b="1" dirty="0">
                <a:solidFill>
                  <a:srgbClr val="5F5E58"/>
                </a:solidFill>
              </a:rPr>
              <a:t>: </a:t>
            </a:r>
            <a:r>
              <a:rPr lang="ko-KR" altLang="en-US" sz="2000" b="1" dirty="0">
                <a:solidFill>
                  <a:srgbClr val="5F5E58"/>
                </a:solidFill>
              </a:rPr>
              <a:t>이미지 변환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3FA3883-EC85-4702-B163-02C3AAC87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31" y="4733064"/>
            <a:ext cx="2426395" cy="1809125"/>
          </a:xfrm>
          <a:prstGeom prst="rect">
            <a:avLst/>
          </a:prstGeom>
        </p:spPr>
      </p:pic>
      <p:pic>
        <p:nvPicPr>
          <p:cNvPr id="3090" name="Picture 18" descr="민트초코 떡볶이🌿💚 - 인스티즈(instiz) 익명잡담">
            <a:extLst>
              <a:ext uri="{FF2B5EF4-FFF2-40B4-BE49-F238E27FC236}">
                <a16:creationId xmlns:a16="http://schemas.microsoft.com/office/drawing/2014/main" id="{905F5E26-28CA-4A53-9B10-DACCCE238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934" y="3097904"/>
            <a:ext cx="2152272" cy="176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민트초코&amp;#39; 소주까지..&amp;#39;호불호&amp;#39; 논쟁 속 마케팅 효과↑ &amp;lt; 식·음료 &amp;lt; 생활 &amp;lt; 기사본문 - 한스경제(한국스포츠경제)">
            <a:extLst>
              <a:ext uri="{FF2B5EF4-FFF2-40B4-BE49-F238E27FC236}">
                <a16:creationId xmlns:a16="http://schemas.microsoft.com/office/drawing/2014/main" id="{95AD3FF4-12BF-4AAD-913F-1107FDC29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78" y="3168225"/>
            <a:ext cx="1145773" cy="219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C009B024-7C6A-49CE-9CEB-F9EA63891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97" y="1908703"/>
            <a:ext cx="2506507" cy="441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폭발: 14pt 26">
            <a:extLst>
              <a:ext uri="{FF2B5EF4-FFF2-40B4-BE49-F238E27FC236}">
                <a16:creationId xmlns:a16="http://schemas.microsoft.com/office/drawing/2014/main" id="{4ACFE15B-993E-473F-9458-6275A3E06046}"/>
              </a:ext>
            </a:extLst>
          </p:cNvPr>
          <p:cNvSpPr/>
          <p:nvPr/>
        </p:nvSpPr>
        <p:spPr>
          <a:xfrm rot="1154532">
            <a:off x="4822296" y="2833918"/>
            <a:ext cx="4304112" cy="2661982"/>
          </a:xfrm>
          <a:prstGeom prst="irregularSeal2">
            <a:avLst/>
          </a:prstGeom>
          <a:solidFill>
            <a:srgbClr val="49A6A6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60C4AD-C678-4A93-8E25-24A2A5C6BDE8}"/>
              </a:ext>
            </a:extLst>
          </p:cNvPr>
          <p:cNvSpPr txBox="1"/>
          <p:nvPr/>
        </p:nvSpPr>
        <p:spPr>
          <a:xfrm>
            <a:off x="5393201" y="3872523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일반 음식 이미지를</a:t>
            </a:r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b="1" dirty="0">
                <a:latin typeface="+mn-ea"/>
              </a:rPr>
              <a:t>민트 </a:t>
            </a:r>
            <a:r>
              <a:rPr lang="ko-KR" altLang="en-US" sz="1600" b="1" dirty="0" err="1">
                <a:latin typeface="+mn-ea"/>
              </a:rPr>
              <a:t>초코</a:t>
            </a:r>
            <a:r>
              <a:rPr lang="ko-KR" altLang="en-US" sz="1600" b="1" dirty="0">
                <a:latin typeface="+mn-ea"/>
              </a:rPr>
              <a:t> 음식으로 바꿔보자</a:t>
            </a:r>
            <a:r>
              <a:rPr lang="en-US" altLang="ko-KR" sz="1600" b="1" dirty="0">
                <a:latin typeface="+mn-ea"/>
              </a:rPr>
              <a:t>!</a:t>
            </a:r>
            <a:endParaRPr lang="ko-KR" altLang="en-US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849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프로젝트 소개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5B298E-FD1C-4097-B37F-13B2F96E4C04}"/>
              </a:ext>
            </a:extLst>
          </p:cNvPr>
          <p:cNvSpPr txBox="1"/>
          <p:nvPr/>
        </p:nvSpPr>
        <p:spPr>
          <a:xfrm>
            <a:off x="1029322" y="2121204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rgbClr val="5F5E58"/>
                </a:solidFill>
              </a:rPr>
              <a:t>역할 분담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938E0-3742-46A0-B606-90D5BE817A3A}"/>
              </a:ext>
            </a:extLst>
          </p:cNvPr>
          <p:cNvSpPr txBox="1"/>
          <p:nvPr/>
        </p:nvSpPr>
        <p:spPr>
          <a:xfrm>
            <a:off x="6662781" y="4545610"/>
            <a:ext cx="4203010" cy="1287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F5E58"/>
                </a:solidFill>
              </a:rPr>
              <a:t>박민영</a:t>
            </a:r>
            <a:endParaRPr lang="en-US" altLang="ko-KR" b="1" dirty="0">
              <a:solidFill>
                <a:srgbClr val="5F5E5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F5E58"/>
                </a:solidFill>
              </a:rPr>
              <a:t>학습 데이터 수집</a:t>
            </a:r>
            <a:r>
              <a:rPr lang="en-US" altLang="ko-KR" dirty="0">
                <a:solidFill>
                  <a:srgbClr val="5F5E58"/>
                </a:solidFill>
              </a:rPr>
              <a:t>, U-GAT-IT </a:t>
            </a:r>
            <a:r>
              <a:rPr lang="ko-KR" altLang="en-US" dirty="0">
                <a:solidFill>
                  <a:srgbClr val="5F5E58"/>
                </a:solidFill>
              </a:rPr>
              <a:t>코드 작성</a:t>
            </a:r>
            <a:r>
              <a:rPr lang="en-US" altLang="ko-KR" dirty="0">
                <a:solidFill>
                  <a:srgbClr val="5F5E58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5F5E58"/>
                </a:solidFill>
              </a:rPr>
              <a:t>PPT </a:t>
            </a:r>
            <a:r>
              <a:rPr lang="ko-KR" altLang="en-US" dirty="0">
                <a:solidFill>
                  <a:srgbClr val="5F5E58"/>
                </a:solidFill>
              </a:rPr>
              <a:t>작성</a:t>
            </a:r>
            <a:r>
              <a:rPr lang="en-US" altLang="ko-KR" dirty="0">
                <a:solidFill>
                  <a:srgbClr val="5F5E58"/>
                </a:solidFill>
              </a:rPr>
              <a:t>, </a:t>
            </a:r>
            <a:r>
              <a:rPr lang="ko-KR" altLang="en-US" dirty="0">
                <a:solidFill>
                  <a:srgbClr val="5F5E58"/>
                </a:solidFill>
              </a:rPr>
              <a:t>발표</a:t>
            </a:r>
            <a:endParaRPr lang="en-US" altLang="ko-KR" dirty="0">
              <a:solidFill>
                <a:srgbClr val="5F5E58"/>
              </a:solidFill>
            </a:endParaRPr>
          </a:p>
        </p:txBody>
      </p:sp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A6EE0A1F-C6F7-4012-AE91-83A023F7C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2819" y="2802565"/>
            <a:ext cx="1461791" cy="14617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6F81FAD-E3B7-484A-8E19-CBAAA4EC22A6}"/>
              </a:ext>
            </a:extLst>
          </p:cNvPr>
          <p:cNvSpPr txBox="1"/>
          <p:nvPr/>
        </p:nvSpPr>
        <p:spPr>
          <a:xfrm>
            <a:off x="154887" y="4545610"/>
            <a:ext cx="6097656" cy="1287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5F5E58"/>
                </a:solidFill>
              </a:rPr>
              <a:t>안형준</a:t>
            </a:r>
            <a:endParaRPr lang="en-US" altLang="ko-KR" b="1" dirty="0">
              <a:solidFill>
                <a:srgbClr val="5F5E5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F5E58"/>
                </a:solidFill>
              </a:rPr>
              <a:t>학습 데이터 수집</a:t>
            </a:r>
            <a:r>
              <a:rPr lang="en-US" altLang="ko-KR" dirty="0">
                <a:solidFill>
                  <a:srgbClr val="5F5E58"/>
                </a:solidFill>
              </a:rPr>
              <a:t>, </a:t>
            </a:r>
            <a:r>
              <a:rPr lang="en-US" altLang="ko-KR" dirty="0" err="1">
                <a:solidFill>
                  <a:srgbClr val="5F5E58"/>
                </a:solidFill>
              </a:rPr>
              <a:t>CycleGAN</a:t>
            </a:r>
            <a:r>
              <a:rPr lang="en-US" altLang="ko-KR" dirty="0">
                <a:solidFill>
                  <a:srgbClr val="5F5E58"/>
                </a:solidFill>
              </a:rPr>
              <a:t> </a:t>
            </a:r>
            <a:r>
              <a:rPr lang="ko-KR" altLang="en-US" dirty="0">
                <a:solidFill>
                  <a:srgbClr val="5F5E58"/>
                </a:solidFill>
              </a:rPr>
              <a:t>코드 작성</a:t>
            </a:r>
            <a:r>
              <a:rPr lang="en-US" altLang="ko-KR" dirty="0">
                <a:solidFill>
                  <a:srgbClr val="5F5E58"/>
                </a:solidFill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5F5E58"/>
                </a:solidFill>
              </a:rPr>
              <a:t>모델 학습 실행</a:t>
            </a:r>
            <a:r>
              <a:rPr lang="en-US" altLang="ko-KR" dirty="0">
                <a:solidFill>
                  <a:srgbClr val="5F5E58"/>
                </a:solidFill>
              </a:rPr>
              <a:t> </a:t>
            </a:r>
            <a:endParaRPr lang="ko-KR" altLang="en-US" dirty="0">
              <a:solidFill>
                <a:srgbClr val="5F5E58"/>
              </a:solidFill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60D03D13-3285-44A4-BC64-A430230F5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3391" y="2802565"/>
            <a:ext cx="1461791" cy="146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37229" y="2775810"/>
            <a:ext cx="5177771" cy="653426"/>
            <a:chOff x="537229" y="2292974"/>
            <a:chExt cx="5177771" cy="653426"/>
          </a:xfrm>
        </p:grpSpPr>
        <p:sp>
          <p:nvSpPr>
            <p:cNvPr id="11" name="TextBox 10"/>
            <p:cNvSpPr txBox="1"/>
            <p:nvPr/>
          </p:nvSpPr>
          <p:spPr>
            <a:xfrm>
              <a:off x="537229" y="2292974"/>
              <a:ext cx="21467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2 </a:t>
              </a:r>
              <a:r>
                <a:rPr lang="ko-KR" altLang="en-US" sz="32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진행 과정</a:t>
              </a: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4947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진행 과정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715978" y="1929571"/>
            <a:ext cx="412183" cy="4597400"/>
            <a:chOff x="1504491" y="1778000"/>
            <a:chExt cx="412183" cy="4597400"/>
          </a:xfrm>
        </p:grpSpPr>
        <p:cxnSp>
          <p:nvCxnSpPr>
            <p:cNvPr id="16" name="직선 연결선 15"/>
            <p:cNvCxnSpPr/>
            <p:nvPr/>
          </p:nvCxnSpPr>
          <p:spPr>
            <a:xfrm>
              <a:off x="1714500" y="1778000"/>
              <a:ext cx="0" cy="459740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/>
            <p:cNvSpPr/>
            <p:nvPr/>
          </p:nvSpPr>
          <p:spPr>
            <a:xfrm>
              <a:off x="1527993" y="228592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1520159" y="332223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512325" y="435854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504491" y="5394859"/>
              <a:ext cx="388681" cy="388681"/>
            </a:xfrm>
            <a:prstGeom prst="ellipse">
              <a:avLst/>
            </a:prstGeom>
            <a:solidFill>
              <a:srgbClr val="FBFBFB"/>
            </a:solidFill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912A25-D0E5-4A32-B47B-85463DE820FD}"/>
              </a:ext>
            </a:extLst>
          </p:cNvPr>
          <p:cNvSpPr txBox="1"/>
          <p:nvPr/>
        </p:nvSpPr>
        <p:spPr>
          <a:xfrm>
            <a:off x="2263852" y="229860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5F5E58"/>
                </a:solidFill>
              </a:rPr>
              <a:t>데이터 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6CEDE-2D6C-4AAE-B231-D5F30E7C1928}"/>
              </a:ext>
            </a:extLst>
          </p:cNvPr>
          <p:cNvSpPr txBox="1"/>
          <p:nvPr/>
        </p:nvSpPr>
        <p:spPr>
          <a:xfrm>
            <a:off x="2284048" y="2608169"/>
            <a:ext cx="2666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5F5E58"/>
                </a:solidFill>
              </a:rPr>
              <a:t>민트초코</a:t>
            </a:r>
            <a:r>
              <a:rPr lang="ko-KR" altLang="en-US" sz="1200" dirty="0">
                <a:solidFill>
                  <a:srgbClr val="5F5E58"/>
                </a:solidFill>
              </a:rPr>
              <a:t> 이미지와 일반 음식 이미지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83CF41-A724-4334-A580-5825053C1167}"/>
              </a:ext>
            </a:extLst>
          </p:cNvPr>
          <p:cNvSpPr txBox="1"/>
          <p:nvPr/>
        </p:nvSpPr>
        <p:spPr>
          <a:xfrm>
            <a:off x="2236943" y="332824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5F5E58"/>
                </a:solidFill>
              </a:rPr>
              <a:t>모델 선택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B33ABF-6C1B-4A40-8062-447EE0F2D78F}"/>
              </a:ext>
            </a:extLst>
          </p:cNvPr>
          <p:cNvSpPr txBox="1"/>
          <p:nvPr/>
        </p:nvSpPr>
        <p:spPr>
          <a:xfrm>
            <a:off x="2257139" y="3637805"/>
            <a:ext cx="1833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solidFill>
                  <a:srgbClr val="5F5E58"/>
                </a:solidFill>
              </a:rPr>
              <a:t>CycleGAN</a:t>
            </a:r>
            <a:r>
              <a:rPr lang="en-US" altLang="ko-KR" sz="1200" dirty="0">
                <a:solidFill>
                  <a:srgbClr val="5F5E58"/>
                </a:solidFill>
              </a:rPr>
              <a:t> vs. U-GAT-IT</a:t>
            </a:r>
            <a:endParaRPr lang="ko-KR" altLang="en-US" sz="1200" dirty="0">
              <a:solidFill>
                <a:srgbClr val="5F5E58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D644A2-BDD5-41F3-9EC8-3FA06F837DD0}"/>
              </a:ext>
            </a:extLst>
          </p:cNvPr>
          <p:cNvSpPr txBox="1"/>
          <p:nvPr/>
        </p:nvSpPr>
        <p:spPr>
          <a:xfrm>
            <a:off x="2263852" y="45103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5F5E58"/>
                </a:solidFill>
              </a:rPr>
              <a:t>학습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8D3F1F-FBFC-4715-A548-B8E0A617D92B}"/>
              </a:ext>
            </a:extLst>
          </p:cNvPr>
          <p:cNvSpPr txBox="1"/>
          <p:nvPr/>
        </p:nvSpPr>
        <p:spPr>
          <a:xfrm>
            <a:off x="2235618" y="5565779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5F5E58"/>
                </a:solidFill>
              </a:rPr>
              <a:t>성능 평가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1FC4F7-A9B1-47E5-97E8-5584F4D6C196}"/>
              </a:ext>
            </a:extLst>
          </p:cNvPr>
          <p:cNvSpPr txBox="1"/>
          <p:nvPr/>
        </p:nvSpPr>
        <p:spPr>
          <a:xfrm>
            <a:off x="2253492" y="5901323"/>
            <a:ext cx="1465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5F5E58"/>
                </a:solidFill>
              </a:rPr>
              <a:t>Loss</a:t>
            </a:r>
            <a:r>
              <a:rPr lang="ko-KR" altLang="en-US" sz="1200" dirty="0">
                <a:solidFill>
                  <a:srgbClr val="5F5E58"/>
                </a:solidFill>
              </a:rPr>
              <a:t>와 </a:t>
            </a:r>
            <a:r>
              <a:rPr lang="en-US" altLang="ko-KR" sz="1200" dirty="0">
                <a:solidFill>
                  <a:srgbClr val="5F5E58"/>
                </a:solidFill>
              </a:rPr>
              <a:t>User Study</a:t>
            </a:r>
            <a:endParaRPr lang="ko-KR" altLang="en-US" sz="1200" dirty="0">
              <a:solidFill>
                <a:srgbClr val="5F5E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97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113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진행 과정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데이터 수집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Collecting Data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F3FF9B-1C3F-4C5C-90A3-016D20CE3661}"/>
              </a:ext>
            </a:extLst>
          </p:cNvPr>
          <p:cNvSpPr txBox="1"/>
          <p:nvPr/>
        </p:nvSpPr>
        <p:spPr>
          <a:xfrm>
            <a:off x="611337" y="1874379"/>
            <a:ext cx="9095760" cy="3084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rgbClr val="5F5E58"/>
                </a:solidFill>
                <a:latin typeface="+mn-ea"/>
              </a:rPr>
              <a:t>민트초코</a:t>
            </a:r>
            <a:r>
              <a:rPr lang="ko-KR" altLang="en-US" sz="2000" b="1" dirty="0">
                <a:solidFill>
                  <a:srgbClr val="5F5E58"/>
                </a:solidFill>
                <a:latin typeface="+mn-ea"/>
              </a:rPr>
              <a:t> 음식 조사</a:t>
            </a:r>
            <a:endParaRPr lang="en-US" altLang="ko-KR" sz="2000" b="1" dirty="0">
              <a:solidFill>
                <a:srgbClr val="5F5E58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5F5E58"/>
                </a:solidFill>
                <a:latin typeface="+mn-ea"/>
              </a:rPr>
              <a:t>     </a:t>
            </a: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- </a:t>
            </a:r>
            <a:r>
              <a:rPr lang="ko-KR" altLang="en-US" sz="1600" dirty="0">
                <a:solidFill>
                  <a:srgbClr val="5F5E58"/>
                </a:solidFill>
                <a:latin typeface="+mn-ea"/>
              </a:rPr>
              <a:t>민초 떡볶이</a:t>
            </a: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F5E58"/>
                </a:solidFill>
                <a:latin typeface="+mn-ea"/>
              </a:rPr>
              <a:t>민초 도넛</a:t>
            </a: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F5E58"/>
                </a:solidFill>
                <a:latin typeface="+mn-ea"/>
              </a:rPr>
              <a:t>민초 치킨</a:t>
            </a: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F5E58"/>
                </a:solidFill>
                <a:latin typeface="+mn-ea"/>
              </a:rPr>
              <a:t>민초 파스타</a:t>
            </a: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F5E58"/>
                </a:solidFill>
                <a:latin typeface="+mn-ea"/>
              </a:rPr>
              <a:t>민초 </a:t>
            </a:r>
            <a:r>
              <a:rPr lang="ko-KR" altLang="en-US" sz="1600" dirty="0" err="1">
                <a:solidFill>
                  <a:srgbClr val="5F5E58"/>
                </a:solidFill>
                <a:latin typeface="+mn-ea"/>
              </a:rPr>
              <a:t>돈까스</a:t>
            </a: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F5E58"/>
                </a:solidFill>
                <a:latin typeface="+mn-ea"/>
              </a:rPr>
              <a:t>민초 마카롱</a:t>
            </a: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5F5E58"/>
                </a:solidFill>
                <a:latin typeface="+mn-ea"/>
              </a:rPr>
              <a:t>민초 피자 등등</a:t>
            </a: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..</a:t>
            </a:r>
          </a:p>
          <a:p>
            <a:pPr>
              <a:lnSpc>
                <a:spcPct val="120000"/>
              </a:lnSpc>
            </a:pPr>
            <a:endParaRPr lang="en-US" altLang="ko-KR" dirty="0">
              <a:solidFill>
                <a:srgbClr val="5F5E58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rgbClr val="5F5E58"/>
                </a:solidFill>
                <a:latin typeface="+mn-ea"/>
              </a:rPr>
              <a:t>website cropping</a:t>
            </a:r>
          </a:p>
          <a:p>
            <a:pPr>
              <a:lnSpc>
                <a:spcPct val="120000"/>
              </a:lnSpc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E58"/>
                </a:solidFill>
                <a:effectLst/>
                <a:uLnTx/>
                <a:uFillTx/>
                <a:latin typeface="+mn-ea"/>
                <a:cs typeface="+mn-cs"/>
              </a:rPr>
              <a:t>     -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F5E58"/>
                </a:solidFill>
                <a:effectLst/>
                <a:uLnTx/>
                <a:uFillTx/>
                <a:latin typeface="+mn-ea"/>
                <a:cs typeface="+mn-cs"/>
              </a:rPr>
              <a:t>민트초코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E58"/>
                </a:solidFill>
                <a:effectLst/>
                <a:uLnTx/>
                <a:uFillTx/>
                <a:latin typeface="+mn-ea"/>
                <a:cs typeface="+mn-cs"/>
              </a:rPr>
              <a:t> 음식 이미지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E58"/>
                </a:solidFill>
                <a:effectLst/>
                <a:uLnTx/>
                <a:uFillTx/>
                <a:latin typeface="+mn-ea"/>
                <a:cs typeface="+mn-cs"/>
              </a:rPr>
              <a:t>+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F5E58"/>
                </a:solidFill>
                <a:effectLst/>
                <a:uLnTx/>
                <a:uFillTx/>
                <a:latin typeface="+mn-ea"/>
                <a:cs typeface="+mn-cs"/>
              </a:rPr>
              <a:t>대응되는 일반 음식 이미지 수집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F5E58"/>
              </a:solidFill>
              <a:effectLst/>
              <a:uLnTx/>
              <a:uFillTx/>
              <a:latin typeface="+mn-ea"/>
              <a:cs typeface="+mn-cs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     - </a:t>
            </a:r>
            <a:r>
              <a:rPr lang="en-US" altLang="ko-KR" sz="1600" dirty="0" err="1">
                <a:solidFill>
                  <a:srgbClr val="5F5E58"/>
                </a:solidFill>
                <a:latin typeface="+mn-ea"/>
              </a:rPr>
              <a:t>trainA</a:t>
            </a: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:</a:t>
            </a:r>
            <a:r>
              <a:rPr lang="ko-KR" altLang="en-US" sz="1600" dirty="0">
                <a:solidFill>
                  <a:srgbClr val="5F5E58"/>
                </a:solidFill>
                <a:latin typeface="+mn-ea"/>
              </a:rPr>
              <a:t> 일반 음식 이미지</a:t>
            </a: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/ </a:t>
            </a:r>
            <a:r>
              <a:rPr lang="en-US" altLang="ko-KR" sz="1600" dirty="0" err="1">
                <a:solidFill>
                  <a:srgbClr val="5F5E58"/>
                </a:solidFill>
                <a:latin typeface="+mn-ea"/>
              </a:rPr>
              <a:t>trainB</a:t>
            </a:r>
            <a:r>
              <a:rPr lang="en-US" altLang="ko-KR" sz="1600" dirty="0">
                <a:solidFill>
                  <a:srgbClr val="5F5E58"/>
                </a:solidFill>
                <a:latin typeface="+mn-ea"/>
              </a:rPr>
              <a:t>: </a:t>
            </a:r>
            <a:r>
              <a:rPr lang="ko-KR" altLang="en-US" sz="1600" dirty="0" err="1">
                <a:solidFill>
                  <a:srgbClr val="5F5E58"/>
                </a:solidFill>
                <a:latin typeface="+mn-ea"/>
              </a:rPr>
              <a:t>민트초코</a:t>
            </a:r>
            <a:r>
              <a:rPr lang="ko-KR" altLang="en-US" sz="1600" dirty="0">
                <a:solidFill>
                  <a:srgbClr val="5F5E58"/>
                </a:solidFill>
                <a:latin typeface="+mn-ea"/>
              </a:rPr>
              <a:t> 음식 이미지</a:t>
            </a:r>
            <a:endParaRPr lang="en-US" altLang="ko-KR" sz="1600" dirty="0">
              <a:solidFill>
                <a:srgbClr val="5F5E58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F5E58"/>
                </a:solidFill>
                <a:effectLst/>
                <a:uLnTx/>
                <a:uFillTx/>
                <a:latin typeface="+mn-ea"/>
                <a:cs typeface="+mn-cs"/>
              </a:rPr>
              <a:t>     - 256 x 256</a:t>
            </a:r>
          </a:p>
          <a:p>
            <a:pPr>
              <a:lnSpc>
                <a:spcPct val="120000"/>
              </a:lnSpc>
            </a:pPr>
            <a:endParaRPr lang="en-US" altLang="ko-KR" sz="2000" b="1" dirty="0">
              <a:solidFill>
                <a:srgbClr val="5F5E58"/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ko-KR" altLang="en-US" sz="2000" b="1" dirty="0">
              <a:solidFill>
                <a:srgbClr val="5F5E58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AEA876-CA91-41BF-8658-F358B0B2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156" y="3939374"/>
            <a:ext cx="4851430" cy="2673299"/>
          </a:xfrm>
          <a:prstGeom prst="rect">
            <a:avLst/>
          </a:prstGeom>
        </p:spPr>
      </p:pic>
      <p:pic>
        <p:nvPicPr>
          <p:cNvPr id="12" name="그림 11" descr="음식, 샐러드, 녹색, 그릇이(가) 표시된 사진&#10;&#10;자동 생성된 설명">
            <a:extLst>
              <a:ext uri="{FF2B5EF4-FFF2-40B4-BE49-F238E27FC236}">
                <a16:creationId xmlns:a16="http://schemas.microsoft.com/office/drawing/2014/main" id="{5C219321-265F-49ED-9F33-C52A2D6AE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683" y="4188163"/>
            <a:ext cx="1925444" cy="19254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594154-1BE8-4BA8-A241-713924EEB8AC}"/>
              </a:ext>
            </a:extLst>
          </p:cNvPr>
          <p:cNvSpPr txBox="1"/>
          <p:nvPr/>
        </p:nvSpPr>
        <p:spPr>
          <a:xfrm>
            <a:off x="8190172" y="4816246"/>
            <a:ext cx="1502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+mn-ea"/>
              </a:rPr>
              <a:t>음식 하나 당</a:t>
            </a:r>
            <a:endParaRPr lang="en-US" altLang="ko-KR" dirty="0">
              <a:latin typeface="+mn-ea"/>
            </a:endParaRPr>
          </a:p>
          <a:p>
            <a:pPr algn="ctr"/>
            <a:r>
              <a:rPr lang="ko-KR" altLang="en-US" dirty="0">
                <a:latin typeface="+mn-ea"/>
              </a:rPr>
              <a:t>多 </a:t>
            </a:r>
            <a:r>
              <a:rPr lang="en-US" altLang="ko-KR" dirty="0">
                <a:latin typeface="+mn-ea"/>
              </a:rPr>
              <a:t>: 1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3049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9017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진행 과정 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–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학습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9252" y="1180991"/>
            <a:ext cx="1459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Model Selection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62E37-F642-49A3-A526-C5B0F82C9882}"/>
              </a:ext>
            </a:extLst>
          </p:cNvPr>
          <p:cNvSpPr txBox="1"/>
          <p:nvPr/>
        </p:nvSpPr>
        <p:spPr>
          <a:xfrm>
            <a:off x="968186" y="2174220"/>
            <a:ext cx="5560240" cy="301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5F5E58"/>
                </a:solidFill>
                <a:latin typeface="+mn-ea"/>
              </a:rPr>
              <a:t>학습 환경</a:t>
            </a:r>
            <a:r>
              <a:rPr lang="en-US" altLang="ko-KR" sz="2000" dirty="0">
                <a:solidFill>
                  <a:srgbClr val="5F5E58"/>
                </a:solidFill>
                <a:latin typeface="+mn-ea"/>
              </a:rPr>
              <a:t>: Google </a:t>
            </a:r>
            <a:r>
              <a:rPr lang="en-US" altLang="ko-KR" sz="2000" dirty="0" err="1">
                <a:solidFill>
                  <a:srgbClr val="5F5E58"/>
                </a:solidFill>
                <a:latin typeface="+mn-ea"/>
              </a:rPr>
              <a:t>Colab</a:t>
            </a:r>
            <a:r>
              <a:rPr lang="en-US" altLang="ko-KR" sz="2000" dirty="0">
                <a:solidFill>
                  <a:srgbClr val="5F5E58"/>
                </a:solidFill>
                <a:latin typeface="+mn-ea"/>
              </a:rPr>
              <a:t> Pro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5F5E58"/>
                </a:solidFill>
                <a:latin typeface="+mn-ea"/>
              </a:rPr>
              <a:t>Model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>
                <a:solidFill>
                  <a:srgbClr val="5F5E58"/>
                </a:solidFill>
                <a:latin typeface="+mn-ea"/>
              </a:rPr>
              <a:t>Cycle GAN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>
                <a:solidFill>
                  <a:srgbClr val="5F5E58"/>
                </a:solidFill>
                <a:latin typeface="+mn-ea"/>
              </a:rPr>
              <a:t>U-GAT-IT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5F5E58"/>
                </a:solidFill>
                <a:latin typeface="+mn-ea"/>
              </a:rPr>
              <a:t>Hyper Parameters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>
                <a:solidFill>
                  <a:srgbClr val="5F5E58"/>
                </a:solidFill>
                <a:latin typeface="+mn-ea"/>
              </a:rPr>
              <a:t>epoch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2000" dirty="0">
                <a:solidFill>
                  <a:srgbClr val="5F5E58"/>
                </a:solidFill>
                <a:latin typeface="+mn-ea"/>
              </a:rPr>
              <a:t>batch size: </a:t>
            </a:r>
            <a:r>
              <a:rPr lang="ko-KR" altLang="en-US" sz="2000" dirty="0">
                <a:solidFill>
                  <a:srgbClr val="5F5E58"/>
                </a:solidFill>
                <a:latin typeface="+mn-ea"/>
              </a:rPr>
              <a:t>학습 환경의 한계로 </a:t>
            </a:r>
            <a:r>
              <a:rPr lang="en-US" altLang="ko-KR" sz="2000" dirty="0">
                <a:solidFill>
                  <a:srgbClr val="5F5E58"/>
                </a:solidFill>
                <a:latin typeface="+mn-ea"/>
              </a:rPr>
              <a:t>1</a:t>
            </a:r>
            <a:r>
              <a:rPr lang="ko-KR" altLang="en-US" sz="2000" dirty="0">
                <a:solidFill>
                  <a:srgbClr val="5F5E58"/>
                </a:solidFill>
                <a:latin typeface="+mn-ea"/>
              </a:rPr>
              <a:t>로 설정</a:t>
            </a:r>
            <a:endParaRPr lang="en-US" altLang="ko-KR" sz="2000" dirty="0">
              <a:solidFill>
                <a:srgbClr val="5F5E58"/>
              </a:solidFill>
              <a:latin typeface="+mn-ea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000" dirty="0">
                <a:solidFill>
                  <a:srgbClr val="5F5E58"/>
                </a:solidFill>
                <a:latin typeface="+mn-ea"/>
              </a:rPr>
              <a:t>Optimizer: Adam</a:t>
            </a:r>
          </a:p>
        </p:txBody>
      </p:sp>
    </p:spTree>
    <p:extLst>
      <p:ext uri="{BB962C8B-B14F-4D97-AF65-F5344CB8AC3E}">
        <p14:creationId xmlns:p14="http://schemas.microsoft.com/office/powerpoint/2010/main" val="2182196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5548</TotalTime>
  <Words>516</Words>
  <Application>Microsoft Office PowerPoint</Application>
  <PresentationFormat>와이드스크린</PresentationFormat>
  <Paragraphs>138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AppleSDGothicNeo</vt:lpstr>
      <vt:lpstr>Noto Sans CJK KR Thin</vt:lpstr>
      <vt:lpstr>나눔스퀘어라운드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Park Min Yeong</cp:lastModifiedBy>
  <cp:revision>65</cp:revision>
  <dcterms:created xsi:type="dcterms:W3CDTF">2015-07-07T04:48:58Z</dcterms:created>
  <dcterms:modified xsi:type="dcterms:W3CDTF">2021-12-16T12:33:02Z</dcterms:modified>
</cp:coreProperties>
</file>